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1" r:id="rId2"/>
    <p:sldId id="256" r:id="rId3"/>
    <p:sldId id="257" r:id="rId4"/>
    <p:sldId id="258" r:id="rId5"/>
    <p:sldId id="260"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B9DB297-1EFC-4F1E-8CF7-2802B1B408D5}" type="datetimeFigureOut">
              <a:rPr lang="fa-IR" smtClean="0"/>
              <a:t>1432/02/14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B9DB297-1EFC-4F1E-8CF7-2802B1B408D5}" type="datetimeFigureOut">
              <a:rPr lang="fa-IR" smtClean="0"/>
              <a:t>1432/02/14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B9DB297-1EFC-4F1E-8CF7-2802B1B408D5}" type="datetimeFigureOut">
              <a:rPr lang="fa-IR" smtClean="0"/>
              <a:t>1432/02/14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B9DB297-1EFC-4F1E-8CF7-2802B1B408D5}" type="datetimeFigureOut">
              <a:rPr lang="fa-IR" smtClean="0"/>
              <a:t>1432/02/14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DB297-1EFC-4F1E-8CF7-2802B1B408D5}" type="datetimeFigureOut">
              <a:rPr lang="fa-IR" smtClean="0"/>
              <a:t>1432/02/14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B9DB297-1EFC-4F1E-8CF7-2802B1B408D5}" type="datetimeFigureOut">
              <a:rPr lang="fa-IR" smtClean="0"/>
              <a:t>1432/02/14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B9DB297-1EFC-4F1E-8CF7-2802B1B408D5}" type="datetimeFigureOut">
              <a:rPr lang="fa-IR" smtClean="0"/>
              <a:t>1432/02/14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B9DB297-1EFC-4F1E-8CF7-2802B1B408D5}" type="datetimeFigureOut">
              <a:rPr lang="fa-IR" smtClean="0"/>
              <a:t>1432/02/14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DB297-1EFC-4F1E-8CF7-2802B1B408D5}" type="datetimeFigureOut">
              <a:rPr lang="fa-IR" smtClean="0"/>
              <a:t>1432/02/14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DB297-1EFC-4F1E-8CF7-2802B1B408D5}" type="datetimeFigureOut">
              <a:rPr lang="fa-IR" smtClean="0"/>
              <a:t>1432/02/14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DB297-1EFC-4F1E-8CF7-2802B1B408D5}" type="datetimeFigureOut">
              <a:rPr lang="fa-IR" smtClean="0"/>
              <a:t>1432/02/14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E7E270-EE86-40EF-B50D-102CF465B4CB}"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9DB297-1EFC-4F1E-8CF7-2802B1B408D5}" type="datetimeFigureOut">
              <a:rPr lang="fa-IR" smtClean="0"/>
              <a:t>1432/02/14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E7E270-EE86-40EF-B50D-102CF465B4CB}"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5" name="Picture 4" descr="12[1].jpg"/>
          <p:cNvPicPr>
            <a:picLocks noChangeAspect="1"/>
          </p:cNvPicPr>
          <p:nvPr/>
        </p:nvPicPr>
        <p:blipFill>
          <a:blip r:embed="rId2" cstate="print">
            <a:duotone>
              <a:schemeClr val="accent2">
                <a:shade val="45000"/>
                <a:satMod val="135000"/>
              </a:schemeClr>
              <a:prstClr val="white"/>
            </a:duotone>
            <a:lum bright="-10000"/>
          </a:blip>
          <a:stretch>
            <a:fillRect/>
          </a:stretch>
        </p:blipFill>
        <p:spPr>
          <a:xfrm>
            <a:off x="0" y="0"/>
            <a:ext cx="9144000" cy="6858000"/>
          </a:xfrm>
          <a:prstGeom prst="rect">
            <a:avLst/>
          </a:prstGeom>
        </p:spPr>
      </p:pic>
      <p:sp>
        <p:nvSpPr>
          <p:cNvPr id="6" name="TextBox 5"/>
          <p:cNvSpPr txBox="1"/>
          <p:nvPr/>
        </p:nvSpPr>
        <p:spPr>
          <a:xfrm>
            <a:off x="2267744" y="2276872"/>
            <a:ext cx="5400600" cy="1292662"/>
          </a:xfrm>
          <a:prstGeom prst="rect">
            <a:avLst/>
          </a:prstGeom>
          <a:noFill/>
        </p:spPr>
        <p:txBody>
          <a:bodyPr wrap="square" rtlCol="1">
            <a:spAutoFit/>
          </a:bodyPr>
          <a:lstStyle/>
          <a:p>
            <a:pPr algn="ctr"/>
            <a:r>
              <a:rPr lang="fa-IR" sz="3000" b="1" dirty="0">
                <a:solidFill>
                  <a:srgbClr val="FF0000"/>
                </a:solidFill>
                <a:cs typeface="+mj-cs"/>
              </a:rPr>
              <a:t>مراقبتهای پس از </a:t>
            </a:r>
            <a:r>
              <a:rPr lang="fa-IR" sz="3000" b="1" dirty="0" smtClean="0">
                <a:solidFill>
                  <a:srgbClr val="FF0000"/>
                </a:solidFill>
                <a:cs typeface="+mj-cs"/>
              </a:rPr>
              <a:t>ترخیص براي بيماران بستري در بخش هاي روانپزشکي</a:t>
            </a:r>
            <a:endParaRPr lang="en-US" sz="3000" dirty="0">
              <a:solidFill>
                <a:srgbClr val="FF0000"/>
              </a:solidFill>
              <a:cs typeface="+mj-cs"/>
            </a:endParaRPr>
          </a:p>
          <a:p>
            <a:pPr algn="ctr"/>
            <a:endParaRPr lang="fa-IR" dirty="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5" name="Picture 4" descr="12[1].jpg"/>
          <p:cNvPicPr>
            <a:picLocks noChangeAspect="1"/>
          </p:cNvPicPr>
          <p:nvPr/>
        </p:nvPicPr>
        <p:blipFill>
          <a:blip r:embed="rId2" cstate="print">
            <a:duotone>
              <a:schemeClr val="accent2">
                <a:shade val="45000"/>
                <a:satMod val="135000"/>
              </a:schemeClr>
              <a:prstClr val="white"/>
            </a:duotone>
            <a:lum bright="-10000"/>
          </a:blip>
          <a:stretch>
            <a:fillRect/>
          </a:stretch>
        </p:blipFill>
        <p:spPr>
          <a:xfrm>
            <a:off x="0" y="0"/>
            <a:ext cx="9144000" cy="6858000"/>
          </a:xfrm>
          <a:prstGeom prst="rect">
            <a:avLst/>
          </a:prstGeom>
        </p:spPr>
      </p:pic>
      <p:sp>
        <p:nvSpPr>
          <p:cNvPr id="6" name="TextBox 5"/>
          <p:cNvSpPr txBox="1"/>
          <p:nvPr/>
        </p:nvSpPr>
        <p:spPr>
          <a:xfrm>
            <a:off x="1691680" y="188640"/>
            <a:ext cx="7200800" cy="4801314"/>
          </a:xfrm>
          <a:prstGeom prst="rect">
            <a:avLst/>
          </a:prstGeom>
          <a:noFill/>
        </p:spPr>
        <p:txBody>
          <a:bodyPr wrap="square" rtlCol="1">
            <a:spAutoFit/>
          </a:bodyPr>
          <a:lstStyle/>
          <a:p>
            <a:pPr algn="just">
              <a:lnSpc>
                <a:spcPct val="200000"/>
              </a:lnSpc>
            </a:pPr>
            <a:r>
              <a:rPr lang="fa-IR" dirty="0" smtClean="0">
                <a:cs typeface="+mj-cs"/>
              </a:rPr>
              <a:t>اغلب </a:t>
            </a:r>
            <a:r>
              <a:rPr lang="fa-IR" dirty="0">
                <a:cs typeface="+mj-cs"/>
              </a:rPr>
              <a:t>بیماریهای روانی بویژه اختلالات روان پریشی آثار و پیامدهای فردی و اجتماعی وسیعی به همراه دارند از این رو توجه به این بیماریها فقط به رفع علائم حاد بیماری و بستری کردن بیمار در مدت زمانی کوتاه محدود نمی شود بلکه برای بازگرداندن بیمار به سطح عملکرد قبل از بیماری و فراهم کردن یک زندگی طبیعی برای وی می بایست منابع مختلفی اعم از تیم درمانی، خانواده، کارفرما، دوستان، بستگان و ... هماهنگ با هم عمل کنند. آگاهی از این موضوع و عمل کردن به آن می تواند هر چه بیشتر بیمار را به سطح عملکرد قبل از بیماری و به اجتماع بازگرداند و برعکس بی توجهی به آن زمینه را برای استمرار علائم، عود مکرر بیماری و در درازمدت مزمن شدن بیماری فراهم می کند. </a:t>
            </a:r>
            <a:endParaRPr lang="en-US" dirty="0">
              <a:cs typeface="+mj-cs"/>
            </a:endParaRPr>
          </a:p>
          <a:p>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5" name="Picture 4" descr="12[1].jpg"/>
          <p:cNvPicPr>
            <a:picLocks noChangeAspect="1"/>
          </p:cNvPicPr>
          <p:nvPr/>
        </p:nvPicPr>
        <p:blipFill>
          <a:blip r:embed="rId2" cstate="print">
            <a:duotone>
              <a:schemeClr val="accent2">
                <a:shade val="45000"/>
                <a:satMod val="135000"/>
              </a:schemeClr>
              <a:prstClr val="white"/>
            </a:duotone>
            <a:lum bright="-10000"/>
          </a:blip>
          <a:stretch>
            <a:fillRect/>
          </a:stretch>
        </p:blipFill>
        <p:spPr>
          <a:xfrm>
            <a:off x="0" y="0"/>
            <a:ext cx="9144000" cy="6858000"/>
          </a:xfrm>
          <a:prstGeom prst="rect">
            <a:avLst/>
          </a:prstGeom>
        </p:spPr>
      </p:pic>
      <p:sp>
        <p:nvSpPr>
          <p:cNvPr id="6" name="TextBox 5"/>
          <p:cNvSpPr txBox="1"/>
          <p:nvPr/>
        </p:nvSpPr>
        <p:spPr>
          <a:xfrm>
            <a:off x="1691680" y="188640"/>
            <a:ext cx="7272808" cy="5355312"/>
          </a:xfrm>
          <a:prstGeom prst="rect">
            <a:avLst/>
          </a:prstGeom>
          <a:noFill/>
        </p:spPr>
        <p:txBody>
          <a:bodyPr wrap="square" rtlCol="1">
            <a:spAutoFit/>
          </a:bodyPr>
          <a:lstStyle/>
          <a:p>
            <a:pPr algn="just">
              <a:lnSpc>
                <a:spcPct val="200000"/>
              </a:lnSpc>
            </a:pPr>
            <a:r>
              <a:rPr lang="fa-IR" b="1" dirty="0">
                <a:solidFill>
                  <a:srgbClr val="FF0000"/>
                </a:solidFill>
              </a:rPr>
              <a:t>خانواده ها می بایست پس از ترخیص بیمارشان از بیمارستان مراقبتهای زیر را به عمل آورند: </a:t>
            </a:r>
            <a:endParaRPr lang="en-US" b="1" dirty="0">
              <a:solidFill>
                <a:srgbClr val="FF0000"/>
              </a:solidFill>
            </a:endParaRPr>
          </a:p>
          <a:p>
            <a:pPr algn="just">
              <a:lnSpc>
                <a:spcPct val="200000"/>
              </a:lnSpc>
            </a:pPr>
            <a:r>
              <a:rPr lang="fa-IR" dirty="0"/>
              <a:t>1- پس از ترخیص از بیمارستان ممکن است لازم باشد که بیمار هفته ها یا ماهها تحت نظر روانپزشک باشد و دراین مدت دارو مصرف کند. اجرای دقیق دستورات دارویی، پیگیری درمان، مراجعه به روانپزشک طبق برنامه منظم و گزارش وضعیت بیمار به تیم درمان از جمله نکاتی است که خانواده ها بایستی به آن توجه داشته باشند. </a:t>
            </a:r>
            <a:endParaRPr lang="en-US" dirty="0"/>
          </a:p>
          <a:p>
            <a:pPr algn="just">
              <a:lnSpc>
                <a:spcPct val="200000"/>
              </a:lnSpc>
            </a:pPr>
            <a:r>
              <a:rPr lang="fa-IR" dirty="0"/>
              <a:t>2- داروهای روانپزشکی ممکن است دارای عوارضی باشند که برای بیمار ناخوشایند باشد یا اینکه مشکلات جسمی جدی به همراه داشته باشد. در این گونه موارد بیماران یا خانوادهها نبایستی خودسرانه اقدام به قطع یا تغییر برنامه دارویی بیمار نمایند، بلکه </a:t>
            </a:r>
            <a:br>
              <a:rPr lang="fa-IR" dirty="0"/>
            </a:br>
            <a:r>
              <a:rPr lang="fa-IR" dirty="0"/>
              <a:t>می بایست در اولین فرصت موضوع را به پزشک معالج در میان بگذارند. </a:t>
            </a:r>
            <a:endParaRPr lang="en-US" dirty="0"/>
          </a:p>
          <a:p>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5" name="Picture 4" descr="12[1].jpg"/>
          <p:cNvPicPr>
            <a:picLocks noChangeAspect="1"/>
          </p:cNvPicPr>
          <p:nvPr/>
        </p:nvPicPr>
        <p:blipFill>
          <a:blip r:embed="rId2" cstate="print">
            <a:duotone>
              <a:schemeClr val="accent2">
                <a:shade val="45000"/>
                <a:satMod val="135000"/>
              </a:schemeClr>
              <a:prstClr val="white"/>
            </a:duotone>
            <a:lum bright="-10000"/>
          </a:blip>
          <a:stretch>
            <a:fillRect/>
          </a:stretch>
        </p:blipFill>
        <p:spPr>
          <a:xfrm>
            <a:off x="0" y="0"/>
            <a:ext cx="9144000" cy="6858000"/>
          </a:xfrm>
          <a:prstGeom prst="rect">
            <a:avLst/>
          </a:prstGeom>
        </p:spPr>
      </p:pic>
      <p:sp>
        <p:nvSpPr>
          <p:cNvPr id="6" name="TextBox 5"/>
          <p:cNvSpPr txBox="1"/>
          <p:nvPr/>
        </p:nvSpPr>
        <p:spPr>
          <a:xfrm>
            <a:off x="2195736" y="188640"/>
            <a:ext cx="6660232" cy="6463308"/>
          </a:xfrm>
          <a:prstGeom prst="rect">
            <a:avLst/>
          </a:prstGeom>
          <a:noFill/>
        </p:spPr>
        <p:txBody>
          <a:bodyPr wrap="square" rtlCol="1">
            <a:spAutoFit/>
          </a:bodyPr>
          <a:lstStyle/>
          <a:p>
            <a:pPr algn="just">
              <a:lnSpc>
                <a:spcPct val="200000"/>
              </a:lnSpc>
            </a:pPr>
            <a:r>
              <a:rPr lang="fa-IR" dirty="0">
                <a:cs typeface="+mj-cs"/>
              </a:rPr>
              <a:t>3- ممکن است برخی از برنامه های درمانی نظیر روان درمانی، خانواده درمانی، کاردرمانی در زمان ترخیص بیماراز بیمارستان ناتمام مانده باشد و لازم باشد که بیمار پس از ترخیص به صورت سرپایی و طبق برنامه منظم مراجعه کند. تحقق این امر بالطبع به استمرار و تداوم درمان وپیشگیری از عود کمک می کند. </a:t>
            </a:r>
            <a:endParaRPr lang="en-US" dirty="0">
              <a:cs typeface="+mj-cs"/>
            </a:endParaRPr>
          </a:p>
          <a:p>
            <a:pPr algn="just">
              <a:lnSpc>
                <a:spcPct val="200000"/>
              </a:lnSpc>
            </a:pPr>
            <a:r>
              <a:rPr lang="fa-IR" dirty="0">
                <a:cs typeface="+mj-cs"/>
              </a:rPr>
              <a:t>4- پس از ترخیص بیمار از بیمارستان می بایست بستگان بیمار تا مدتها وی را زیر نظر داشته باشند و تغییرات بارز رفتاری، خلقی، فکری، شیوه زندگی را به تیم درمانی گزارش نمایند. </a:t>
            </a:r>
            <a:endParaRPr lang="fa-IR" dirty="0" smtClean="0">
              <a:cs typeface="+mj-cs"/>
            </a:endParaRPr>
          </a:p>
          <a:p>
            <a:pPr algn="just">
              <a:lnSpc>
                <a:spcPct val="200000"/>
              </a:lnSpc>
            </a:pPr>
            <a:r>
              <a:rPr lang="fa-IR" dirty="0" smtClean="0"/>
              <a:t>5- ایجاد محیطی آرام و بدون درگیری و کشمکش در خانواده از جمله عواملی است که در پیشگیری از عود علائم بیمار بسیار مؤثر است. </a:t>
            </a:r>
            <a:endParaRPr lang="en-US" dirty="0" smtClean="0"/>
          </a:p>
          <a:p>
            <a:pPr>
              <a:lnSpc>
                <a:spcPct val="200000"/>
              </a:lnSpc>
            </a:pPr>
            <a:r>
              <a:rPr lang="fa-IR" dirty="0" smtClean="0"/>
              <a:t>. </a:t>
            </a:r>
            <a:endParaRPr lang="en-US" dirty="0" smtClean="0"/>
          </a:p>
          <a:p>
            <a:pPr>
              <a:lnSpc>
                <a:spcPct val="200000"/>
              </a:lnSpc>
            </a:pPr>
            <a:endParaRPr lang="en-US" dirty="0">
              <a:cs typeface="+mj-cs"/>
            </a:endParaRPr>
          </a:p>
          <a:p>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5" name="Picture 4" descr="12[1].jpg"/>
          <p:cNvPicPr>
            <a:picLocks noChangeAspect="1"/>
          </p:cNvPicPr>
          <p:nvPr/>
        </p:nvPicPr>
        <p:blipFill>
          <a:blip r:embed="rId2" cstate="print">
            <a:duotone>
              <a:schemeClr val="accent2">
                <a:shade val="45000"/>
                <a:satMod val="135000"/>
              </a:schemeClr>
              <a:prstClr val="white"/>
            </a:duotone>
            <a:lum bright="-10000"/>
          </a:blip>
          <a:stretch>
            <a:fillRect/>
          </a:stretch>
        </p:blipFill>
        <p:spPr>
          <a:xfrm>
            <a:off x="0" y="0"/>
            <a:ext cx="9144000" cy="6858000"/>
          </a:xfrm>
          <a:prstGeom prst="rect">
            <a:avLst/>
          </a:prstGeom>
        </p:spPr>
      </p:pic>
      <p:sp>
        <p:nvSpPr>
          <p:cNvPr id="6" name="TextBox 5"/>
          <p:cNvSpPr txBox="1"/>
          <p:nvPr/>
        </p:nvSpPr>
        <p:spPr>
          <a:xfrm>
            <a:off x="1691680" y="188640"/>
            <a:ext cx="7128792" cy="7017306"/>
          </a:xfrm>
          <a:prstGeom prst="rect">
            <a:avLst/>
          </a:prstGeom>
          <a:noFill/>
        </p:spPr>
        <p:txBody>
          <a:bodyPr wrap="square" rtlCol="1">
            <a:spAutoFit/>
          </a:bodyPr>
          <a:lstStyle/>
          <a:p>
            <a:pPr algn="just">
              <a:lnSpc>
                <a:spcPct val="200000"/>
              </a:lnSpc>
            </a:pPr>
            <a:r>
              <a:rPr lang="fa-IR" dirty="0" smtClean="0"/>
              <a:t>6- پس از ترخیص از بیمارستان و کسب بهبودی کافی چنانچه بیمار قصد دارد فعالیتهای شغلی و اجتماعی خود را از سر بگیرد لازم است با کمک افرادی چون کارفرما، همکاران، دوستان و ... ترتیبی اتخاذ شود که فشارهای وارده به وی در این محیطها کاهش یابد. اگر بیمار قبلاً شغلی حساس، دشوار و پر استرس داشته یا در محیطی پر استرس کار می کرده چه بسا لازم است نوع کار یا محیط کاری وی تعدیل یا تغییر کند.</a:t>
            </a:r>
          </a:p>
          <a:p>
            <a:pPr algn="just">
              <a:lnSpc>
                <a:spcPct val="200000"/>
              </a:lnSpc>
            </a:pPr>
            <a:r>
              <a:rPr lang="fa-IR" dirty="0" smtClean="0"/>
              <a:t>7- </a:t>
            </a:r>
            <a:r>
              <a:rPr lang="fa-IR" dirty="0"/>
              <a:t>خانواده ها بایستی توجه داشته باشند که در جامعه باورهای غلط، عامیانه و بی اساس در خصوص بیماریهای روانی زیاد به چشم می خورد. آنها نبایستی به پندها، توصیه های عامیانه دیگران حتی اگر از روی خیرخواهی باشد گوش دهند یا عمل کنند زیرا عمل کردن به آن گاه مشکل شان را دوچندان می کند. به عنوان مثال ممکن است یک باور غلط این باشد که اگر بیمارشان ازدواج کند بهبود می یابد؟ مسلماً ازدواج کردن یک بیمار اسکیزوفرنی نه تنها به درمان وی کمک نمی کند بلکه مشکلات زیاد دیگری برای او و خانواده اش به همراه می آورد.</a:t>
            </a:r>
            <a:endParaRPr lang="en-US" dirty="0"/>
          </a:p>
          <a:p>
            <a:endParaRPr lang="fa-IR" dirty="0"/>
          </a:p>
        </p:txBody>
      </p:sp>
    </p:spTree>
  </p:cSld>
  <p:clrMapOvr>
    <a:masterClrMapping/>
  </p:clrMapOvr>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580</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Presentation1</vt:lpstr>
      <vt:lpstr>Slide 1</vt:lpstr>
      <vt:lpstr>Slide 2</vt:lpstr>
      <vt:lpstr>Slide 3</vt:lpstr>
      <vt:lpstr>Slide 4</vt:lpstr>
      <vt:lpstr>Slide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3</cp:revision>
  <dcterms:created xsi:type="dcterms:W3CDTF">2011-01-19T08:16:07Z</dcterms:created>
  <dcterms:modified xsi:type="dcterms:W3CDTF">2011-01-19T08:23:12Z</dcterms:modified>
</cp:coreProperties>
</file>